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0" r:id="rId6"/>
    <p:sldId id="259" r:id="rId7"/>
    <p:sldId id="285" r:id="rId8"/>
    <p:sldId id="286" r:id="rId9"/>
    <p:sldId id="287" r:id="rId10"/>
    <p:sldId id="288" r:id="rId11"/>
    <p:sldId id="262" r:id="rId12"/>
    <p:sldId id="266" r:id="rId13"/>
    <p:sldId id="268" r:id="rId14"/>
    <p:sldId id="269" r:id="rId15"/>
    <p:sldId id="270" r:id="rId16"/>
    <p:sldId id="272" r:id="rId17"/>
    <p:sldId id="271" r:id="rId18"/>
    <p:sldId id="279" r:id="rId19"/>
    <p:sldId id="280" r:id="rId20"/>
    <p:sldId id="273" r:id="rId21"/>
    <p:sldId id="275" r:id="rId22"/>
    <p:sldId id="267" r:id="rId23"/>
    <p:sldId id="276" r:id="rId24"/>
    <p:sldId id="281" r:id="rId25"/>
    <p:sldId id="282" r:id="rId26"/>
    <p:sldId id="277" r:id="rId27"/>
    <p:sldId id="278" r:id="rId28"/>
    <p:sldId id="284" r:id="rId29"/>
    <p:sldId id="299" r:id="rId30"/>
    <p:sldId id="283" r:id="rId31"/>
    <p:sldId id="297" r:id="rId32"/>
    <p:sldId id="295" r:id="rId33"/>
    <p:sldId id="293" r:id="rId34"/>
    <p:sldId id="290" r:id="rId35"/>
    <p:sldId id="291" r:id="rId36"/>
    <p:sldId id="261" r:id="rId37"/>
    <p:sldId id="264" r:id="rId3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70B0874B-FB54-9851-A913-80B7EADC9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="" xmlns:a16="http://schemas.microsoft.com/office/drawing/2014/main" id="{9F0A3D62-6D0D-301C-1B06-FA66F4B0F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0BEA333B-3251-D0EB-3A9F-C1109C89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FE893B09-2BF2-C7B8-502C-E9B42F63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0E618C21-DB9F-5099-5D04-1F7AAA21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134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1E249E5D-D6D9-8F35-494F-EA5DF5B1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="" xmlns:a16="http://schemas.microsoft.com/office/drawing/2014/main" id="{2E6CC3DD-BD1F-AB81-8C12-59C4576C7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FF2F6F70-8A8D-17B6-266D-AF7F175A1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582F4637-01BB-DA7B-3398-99273E21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235749D3-68C2-1948-D5EF-6F028134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31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="" xmlns:a16="http://schemas.microsoft.com/office/drawing/2014/main" id="{5EDC72F8-D4C1-DD10-55E0-6E0FA59EC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="" xmlns:a16="http://schemas.microsoft.com/office/drawing/2014/main" id="{CDEEE144-6FEF-A34D-15C9-DFD0F367E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893162E7-FACB-84D9-3D2E-229587EC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BB4A5D74-2DC2-FCE5-1458-BD1043CE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206D0632-8F90-A15E-9125-CCC365F8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54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2DB43EF4-C080-51D1-0FA3-BAACFEFE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B2CA94CD-23EE-B866-E45A-9EE95FE8D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BBC62F13-83D7-E626-6F99-EC2649BA1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55CFC587-2B7D-EDFB-FF30-7B050211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1390AE60-9909-DD00-D20C-3B164418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40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318744EF-7414-8376-28F7-DB6AE36D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4120B09E-E136-1882-8EEE-7D319EA9C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8AF92E95-E9EE-7CF7-3BAB-392BCCF8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F59FA3B4-28A0-74B1-BDFB-52FD0811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7639CD1A-4274-A962-3329-F7F1151D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90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F81FCB69-65E3-CEA0-D3EF-5D02D51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EA660942-F7F4-0F89-FE11-3C1E677BD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="" xmlns:a16="http://schemas.microsoft.com/office/drawing/2014/main" id="{930189A6-2CBE-21C8-B2B9-99D04EAC0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="" xmlns:a16="http://schemas.microsoft.com/office/drawing/2014/main" id="{A78CCDA4-5BA9-3AEC-5E93-09F91218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="" xmlns:a16="http://schemas.microsoft.com/office/drawing/2014/main" id="{9F31067A-C53F-936E-1ADC-AD067DA0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="" xmlns:a16="http://schemas.microsoft.com/office/drawing/2014/main" id="{13A93B3E-2C0C-E15E-5182-F8E8308C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88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3D1F8129-09CF-E355-5E5B-0195329C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49E23ACA-8A53-1459-0D50-EBF7FA406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="" xmlns:a16="http://schemas.microsoft.com/office/drawing/2014/main" id="{37465CF8-3F02-A8E0-B2D8-774A9C17F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="" xmlns:a16="http://schemas.microsoft.com/office/drawing/2014/main" id="{077F9141-8C3F-98BB-10F3-88429E7E5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="" xmlns:a16="http://schemas.microsoft.com/office/drawing/2014/main" id="{7C538D3D-CEB3-F4E9-0BD4-FF70C3E5C7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="" xmlns:a16="http://schemas.microsoft.com/office/drawing/2014/main" id="{FB7D2F56-BE2C-B2E8-B9CC-D01B0B51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="" xmlns:a16="http://schemas.microsoft.com/office/drawing/2014/main" id="{0376E2FD-3426-FD8A-3DB6-CFF07556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="" xmlns:a16="http://schemas.microsoft.com/office/drawing/2014/main" id="{4129D749-1E04-9FD7-B2D5-1F0633FB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64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D68A60FF-244B-CA2B-5205-464C2CC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="" xmlns:a16="http://schemas.microsoft.com/office/drawing/2014/main" id="{E885E640-F640-3D2E-858F-13C25636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="" xmlns:a16="http://schemas.microsoft.com/office/drawing/2014/main" id="{AD106F31-2818-566F-3674-B08C9FED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="" xmlns:a16="http://schemas.microsoft.com/office/drawing/2014/main" id="{BBCCB907-3115-F277-20F1-F2AD2E98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="" xmlns:a16="http://schemas.microsoft.com/office/drawing/2014/main" id="{5588AB14-F2F4-1607-2938-24C7855A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="" xmlns:a16="http://schemas.microsoft.com/office/drawing/2014/main" id="{A79E569E-40E2-0993-1C91-CA7AFA3D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="" xmlns:a16="http://schemas.microsoft.com/office/drawing/2014/main" id="{8DA962BB-F2D0-4C76-E5C9-45C40F20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88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2AD3B32C-4390-4310-997D-07E3D7F1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F7AD8634-EE2B-BD39-783C-3C5BB7DD9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="" xmlns:a16="http://schemas.microsoft.com/office/drawing/2014/main" id="{2C21A1DF-465B-639F-35AD-D43B80BB9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="" xmlns:a16="http://schemas.microsoft.com/office/drawing/2014/main" id="{0CBE495B-5B70-622B-ECAB-70B8237F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="" xmlns:a16="http://schemas.microsoft.com/office/drawing/2014/main" id="{D86C261B-A36D-F99D-3B49-165088A0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="" xmlns:a16="http://schemas.microsoft.com/office/drawing/2014/main" id="{89CEB494-D0EE-55B7-354A-BF294D7B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676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67CCEFF3-3D78-1EC0-CB43-E52133B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="" xmlns:a16="http://schemas.microsoft.com/office/drawing/2014/main" id="{F2BB157B-7373-60E7-D8EA-9C7C1431F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="" xmlns:a16="http://schemas.microsoft.com/office/drawing/2014/main" id="{7F7298FC-0379-3C10-7492-697E70562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="" xmlns:a16="http://schemas.microsoft.com/office/drawing/2014/main" id="{3839EE49-8BCE-C22E-899B-75C246CB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="" xmlns:a16="http://schemas.microsoft.com/office/drawing/2014/main" id="{6171737D-984B-62B7-0E38-7C2464538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="" xmlns:a16="http://schemas.microsoft.com/office/drawing/2014/main" id="{A615EB42-91A2-7E55-799D-B1222B91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81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="" xmlns:a16="http://schemas.microsoft.com/office/drawing/2014/main" id="{71A8E4F9-7637-B1BF-245C-0CA54818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51B14DEB-5A19-E327-2359-B4E9605D1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EA33F210-0847-E243-E204-7FA165520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7678E-66DC-4517-963E-EF43D4F50A34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E1B7652A-3578-F402-68ED-2D26D10A8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2C6A54E5-B166-D7C7-D000-255DCC59B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05A5EB-6508-412B-A324-02D065F6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65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57D44603-BAAB-7157-AAF3-6467EDFE0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Przest</a:t>
            </a:r>
            <a:r>
              <a:rPr lang="pl-PL" smtClean="0"/>
              <a:t>ępstwa </a:t>
            </a:r>
            <a:r>
              <a:rPr lang="pl-PL" dirty="0"/>
              <a:t>i </a:t>
            </a:r>
            <a:r>
              <a:rPr lang="pl-PL" dirty="0" smtClean="0"/>
              <a:t>wypa</a:t>
            </a:r>
            <a:r>
              <a:rPr lang="en-US" dirty="0" smtClean="0"/>
              <a:t>d</a:t>
            </a:r>
            <a:r>
              <a:rPr lang="pl-PL" dirty="0" smtClean="0"/>
              <a:t>ki </a:t>
            </a:r>
            <a:r>
              <a:rPr lang="pl-PL" dirty="0"/>
              <a:t>drogowe w Chicago</a:t>
            </a:r>
            <a:endParaRPr lang="en-GB" dirty="0"/>
          </a:p>
        </p:txBody>
      </p:sp>
      <p:sp>
        <p:nvSpPr>
          <p:cNvPr id="3" name="Podtytuł 2">
            <a:extLst>
              <a:ext uri="{FF2B5EF4-FFF2-40B4-BE49-F238E27FC236}">
                <a16:creationId xmlns="" xmlns:a16="http://schemas.microsoft.com/office/drawing/2014/main" id="{16F833B9-D800-CB77-A061-5159AE67B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Barbara Jurzysta, </a:t>
            </a:r>
            <a:r>
              <a:rPr lang="pl-PL" dirty="0" err="1"/>
              <a:t>Viktoriia</a:t>
            </a:r>
            <a:r>
              <a:rPr lang="pl-PL" dirty="0"/>
              <a:t> </a:t>
            </a:r>
            <a:r>
              <a:rPr lang="pl-PL" dirty="0" err="1"/>
              <a:t>Kyryk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3461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Liczba wypadków drogowych w zależności od miesięca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2756" y="2012034"/>
            <a:ext cx="1555484" cy="36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3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231B01A5-B27A-D68D-E6C2-71F305D2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Opis sposobu analizy danych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3B7FB818-3E48-D745-7E10-13AC02B30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Analizę danych przeprowadzamy przy użyciu </a:t>
            </a:r>
            <a:r>
              <a:rPr lang="pl-PL" dirty="0" err="1"/>
              <a:t>PySpark</a:t>
            </a:r>
            <a:r>
              <a:rPr lang="pl-PL" dirty="0"/>
              <a:t> w notatniku </a:t>
            </a:r>
            <a:r>
              <a:rPr lang="pl-PL" dirty="0" err="1"/>
              <a:t>Jupyter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56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A2DD4219-F51C-89AF-E116-6A75AFCA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Analiza danych dotyczących przestępczości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7290C01A-378B-66ED-EBB3-01DB7E381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320"/>
            <a:ext cx="10515600" cy="4632643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Wczytane dane: (2 513 164 wierszy)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Obraz 5">
            <a:extLst>
              <a:ext uri="{FF2B5EF4-FFF2-40B4-BE49-F238E27FC236}">
                <a16:creationId xmlns="" xmlns:a16="http://schemas.microsoft.com/office/drawing/2014/main" id="{F869B06E-499B-18C9-D146-E9B3CA9B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6" b="1"/>
          <a:stretch/>
        </p:blipFill>
        <p:spPr>
          <a:xfrm>
            <a:off x="412405" y="2132755"/>
            <a:ext cx="8711230" cy="378090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="" xmlns:a16="http://schemas.microsoft.com/office/drawing/2014/main" id="{F5C2D7D2-D0B6-6649-EB6C-391085887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381" y="2585948"/>
            <a:ext cx="2610214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9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F16C4375-BAAA-827E-8527-94B2E6C9E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311"/>
            <a:ext cx="10515600" cy="102255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Analiza ilości przestępstw względem roku</a:t>
            </a:r>
            <a:endParaRPr lang="en-GB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="" xmlns:a16="http://schemas.microsoft.com/office/drawing/2014/main" id="{E1DE46F8-DB96-5DFE-063F-CC615E7DB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7605" y="1690688"/>
            <a:ext cx="1544290" cy="3579402"/>
          </a:xfrm>
        </p:spPr>
      </p:pic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A15920F4-D198-A935-5D21-E3A06506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77" y="1422472"/>
            <a:ext cx="7240010" cy="534427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="" xmlns:a16="http://schemas.microsoft.com/office/drawing/2014/main" id="{D771397E-567E-809C-443A-3735BF3144D8}"/>
              </a:ext>
            </a:extLst>
          </p:cNvPr>
          <p:cNvSpPr txBox="1"/>
          <p:nvPr/>
        </p:nvSpPr>
        <p:spPr>
          <a:xfrm>
            <a:off x="7998488" y="5569545"/>
            <a:ext cx="3486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Brak danych z 30 i 31.12.2024, oraz niekompletne dane z 29.12.2024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81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E12FFFEA-2885-B238-E3F4-3D203D91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="" xmlns:a16="http://schemas.microsoft.com/office/drawing/2014/main" id="{2CF6C9BB-C4AD-90E9-C3FA-1BC69A302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7476" y="2882929"/>
            <a:ext cx="3153215" cy="2457793"/>
          </a:xfrm>
        </p:spPr>
      </p:pic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05D37662-2EE7-AB79-89F2-AF0064B93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41924"/>
            <a:ext cx="7259063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66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641D062E-BDF8-1D22-B54B-D974D876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60A8DA9E-1598-54E7-B00E-C78CB357E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4221B1D4-866B-3E3E-DA7A-0492F6552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97" y="861271"/>
            <a:ext cx="9040487" cy="531569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6A66FA24-2D57-9DC0-3F99-4F0C04396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191" y="2186834"/>
            <a:ext cx="3258005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DEFF0597-F025-70E2-39F7-FE1D5AB3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744" y="2675731"/>
            <a:ext cx="10515600" cy="1325563"/>
          </a:xfrm>
        </p:spPr>
        <p:txBody>
          <a:bodyPr/>
          <a:lstStyle/>
          <a:p>
            <a:r>
              <a:rPr lang="pl-PL" dirty="0"/>
              <a:t>Podział na podstawowe typy: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F55D9703-76FB-3EFA-7289-166520DF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919" y="0"/>
            <a:ext cx="3263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2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38B242A-C6A2-186F-DA41-4F4CB1CA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Wygenerowany widok wsadowy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79F057A3-F5D6-E5F1-9AA7-9F1003915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2"/>
            <a:ext cx="10515600" cy="4351338"/>
          </a:xfrm>
        </p:spPr>
        <p:txBody>
          <a:bodyPr/>
          <a:lstStyle/>
          <a:p>
            <a:r>
              <a:rPr lang="pl-PL" dirty="0"/>
              <a:t>Zliczenie rekordów względem typu przestępstwa, pod typu oraz roku (3687 wierszy)</a:t>
            </a:r>
          </a:p>
          <a:p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EC1B775E-4818-14E7-973C-681863F4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532"/>
          <a:stretch/>
        </p:blipFill>
        <p:spPr>
          <a:xfrm>
            <a:off x="924868" y="2432433"/>
            <a:ext cx="3515216" cy="384054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="" xmlns:a16="http://schemas.microsoft.com/office/drawing/2014/main" id="{0CA46A98-90D9-D8C8-E40D-79B305C575F2}"/>
              </a:ext>
            </a:extLst>
          </p:cNvPr>
          <p:cNvSpPr txBox="1"/>
          <p:nvPr/>
        </p:nvSpPr>
        <p:spPr>
          <a:xfrm>
            <a:off x="6028493" y="2372984"/>
            <a:ext cx="439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Podczas analizy jedyne przestępstwo, którego liczba istotnie się zmniejszyła to naruszenie zwolnienia warunkowego: </a:t>
            </a:r>
            <a:endParaRPr lang="en-GB" dirty="0"/>
          </a:p>
        </p:txBody>
      </p:sp>
      <p:pic>
        <p:nvPicPr>
          <p:cNvPr id="11" name="Obraz 10">
            <a:extLst>
              <a:ext uri="{FF2B5EF4-FFF2-40B4-BE49-F238E27FC236}">
                <a16:creationId xmlns="" xmlns:a16="http://schemas.microsoft.com/office/drawing/2014/main" id="{86891DF4-B0F1-8041-F1AD-E439E4B0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493" y="3296314"/>
            <a:ext cx="4192643" cy="31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61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ED3C0C9-A0DF-AD87-8446-9FEA6BE86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87D780C7-BBDC-536A-F395-1BA736DE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Miejsce z największą ilością przestępstw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D847F006-8A82-F592-AADD-6A697B35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2" y="3429000"/>
            <a:ext cx="4216121" cy="246938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l-PL" dirty="0"/>
              <a:t>Z podanych szerokości u długości geograficznych możemy wywnioskować, że miejscem z największą ilością przestępstw jest 101 N </a:t>
            </a:r>
            <a:r>
              <a:rPr lang="pl-PL" dirty="0" err="1"/>
              <a:t>State</a:t>
            </a:r>
            <a:r>
              <a:rPr lang="pl-PL" dirty="0"/>
              <a:t> St.</a:t>
            </a:r>
            <a:endParaRPr lang="en-GB" dirty="0"/>
          </a:p>
        </p:txBody>
      </p:sp>
      <p:pic>
        <p:nvPicPr>
          <p:cNvPr id="6" name="Obraz 5">
            <a:extLst>
              <a:ext uri="{FF2B5EF4-FFF2-40B4-BE49-F238E27FC236}">
                <a16:creationId xmlns="" xmlns:a16="http://schemas.microsoft.com/office/drawing/2014/main" id="{296469A5-CF84-D9D0-0A14-9321A279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794"/>
            <a:ext cx="2372056" cy="143847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="" xmlns:a16="http://schemas.microsoft.com/office/drawing/2014/main" id="{51C0ED8A-CD34-E1D8-7E87-0DDF19DC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39" r="14852"/>
          <a:stretch/>
        </p:blipFill>
        <p:spPr>
          <a:xfrm>
            <a:off x="4734987" y="1568794"/>
            <a:ext cx="6543855" cy="4622103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="" xmlns:a16="http://schemas.microsoft.com/office/drawing/2014/main" id="{1145C5B5-8A53-8084-8F6C-5AEBFD4BCC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73" t="29310"/>
          <a:stretch/>
        </p:blipFill>
        <p:spPr>
          <a:xfrm>
            <a:off x="4734987" y="5139270"/>
            <a:ext cx="2593510" cy="107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87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4793D30-5816-73F9-F8DD-CA4B8AE8B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A7CC745-E318-13FD-71CE-584CF85D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Miejsce z największą ilością przestępstw</a:t>
            </a:r>
            <a:endParaRPr lang="en-GB" dirty="0"/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="" xmlns:a16="http://schemas.microsoft.com/office/drawing/2014/main" id="{F9DE93DF-A6BD-8815-58FA-0EA607126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0441" y="1577795"/>
            <a:ext cx="8193359" cy="4351338"/>
          </a:xfrm>
        </p:spPr>
      </p:pic>
      <p:pic>
        <p:nvPicPr>
          <p:cNvPr id="10" name="Obraz 9">
            <a:extLst>
              <a:ext uri="{FF2B5EF4-FFF2-40B4-BE49-F238E27FC236}">
                <a16:creationId xmlns="" xmlns:a16="http://schemas.microsoft.com/office/drawing/2014/main" id="{BD43FD2D-DEC1-3EDC-EE33-8506A80B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93" y="1850819"/>
            <a:ext cx="2200582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8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83D613F0-04C2-A089-3120-8E6E3AF6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Cel biznesowy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D61CF072-13FE-6839-16E0-028695B1D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000" dirty="0"/>
              <a:t>Celem projektu jest przeprowadzenie analizy przestępczości i wypadków drogowych w Chicago oraz badanie powiązań między nimi.</a:t>
            </a:r>
          </a:p>
          <a:p>
            <a:r>
              <a:rPr lang="pl-PL" sz="2000" dirty="0"/>
              <a:t>Chcemy przeanalizować także, czy na przeciągu lat przestępczość/ilość wypadków drogowych zmalała. </a:t>
            </a:r>
          </a:p>
          <a:p>
            <a:r>
              <a:rPr lang="pl-PL" sz="2000" dirty="0"/>
              <a:t>Jako potencjalne korzyści z wdrożenia widzimy, możliwość zwiększenia bezpieczeństwa mieszkańców poprzez poprawę działania służb porządkowych w danych obszarach, wyodrębnienie miejsc w których często dochodzi do danego rodzaju przestępstw lub wypadków.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065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0361771-8780-92FA-BB31-A966D97E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Liczba przestępstw względem dzielnicy (dzielnica względem kodu pocztowego)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5AE25BA9-915E-BB85-0CCD-D189E9617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844" y="1825625"/>
            <a:ext cx="4493343" cy="4351338"/>
          </a:xfrm>
        </p:spPr>
        <p:txBody>
          <a:bodyPr>
            <a:normAutofit fontScale="77500" lnSpcReduction="20000"/>
          </a:bodyPr>
          <a:lstStyle/>
          <a:p>
            <a:r>
              <a:rPr lang="pl-PL" dirty="0"/>
              <a:t>61 dystryktów</a:t>
            </a:r>
          </a:p>
          <a:p>
            <a:r>
              <a:rPr lang="pl-PL" dirty="0"/>
              <a:t>Najmniej przestępstw: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</a:t>
            </a:r>
            <a:r>
              <a:rPr lang="en-US" dirty="0"/>
              <a:t>51</a:t>
            </a:r>
            <a:r>
              <a:rPr lang="pl-PL" dirty="0"/>
              <a:t> z liczbą </a:t>
            </a:r>
            <a:r>
              <a:rPr lang="en-US" dirty="0"/>
              <a:t>542</a:t>
            </a:r>
            <a:endParaRPr lang="pl-PL" dirty="0"/>
          </a:p>
          <a:p>
            <a:pPr lvl="1"/>
            <a:r>
              <a:rPr lang="en-US" dirty="0"/>
              <a:t>District</a:t>
            </a:r>
            <a:r>
              <a:rPr lang="pl-PL" dirty="0"/>
              <a:t> 27 z liczbą 966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26 z liczbą 5787</a:t>
            </a:r>
          </a:p>
          <a:p>
            <a:r>
              <a:rPr lang="pl-PL" dirty="0"/>
              <a:t>Najwięcej przestępstw: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</a:t>
            </a:r>
            <a:r>
              <a:rPr lang="en-US" dirty="0"/>
              <a:t>5</a:t>
            </a:r>
            <a:r>
              <a:rPr lang="pl-PL" dirty="0"/>
              <a:t>9 z liczbą 113598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61 z liczbą 99663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30 z liczbą 99627</a:t>
            </a:r>
          </a:p>
          <a:p>
            <a:r>
              <a:rPr lang="pl-PL" dirty="0"/>
              <a:t>46519 Rekordów nie ma przypisanego dystryktu</a:t>
            </a:r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81D3DD75-F10A-C5B0-DF1A-CE943A4D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9" y="1999572"/>
            <a:ext cx="6143161" cy="455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83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9C29DE-AC4E-F499-B487-AFAB77941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33EA0030-107F-6E30-9191-1A1A6CCB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Wygenerowany widok wsadowy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5A68FCAA-637A-CDC7-956B-7FD3AD1F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2"/>
            <a:ext cx="10515600" cy="4351338"/>
          </a:xfrm>
        </p:spPr>
        <p:txBody>
          <a:bodyPr/>
          <a:lstStyle/>
          <a:p>
            <a:r>
              <a:rPr lang="pl-PL" dirty="0"/>
              <a:t>Zliczenie rekordów względem dystryktu oraz roku (3687 wierszy)</a:t>
            </a:r>
          </a:p>
          <a:p>
            <a:endParaRPr lang="en-GB" dirty="0"/>
          </a:p>
        </p:txBody>
      </p:sp>
      <p:sp>
        <p:nvSpPr>
          <p:cNvPr id="9" name="pole tekstowe 8">
            <a:extLst>
              <a:ext uri="{FF2B5EF4-FFF2-40B4-BE49-F238E27FC236}">
                <a16:creationId xmlns="" xmlns:a16="http://schemas.microsoft.com/office/drawing/2014/main" id="{3A60B36F-3EC9-EE59-D41D-AE958F27B568}"/>
              </a:ext>
            </a:extLst>
          </p:cNvPr>
          <p:cNvSpPr txBox="1"/>
          <p:nvPr/>
        </p:nvSpPr>
        <p:spPr>
          <a:xfrm>
            <a:off x="6028493" y="2372984"/>
            <a:ext cx="4394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 żadnym dystrykcie nie było przypadku gdy liczba przestępstw się tylko zmniejszała między analizowanymi latami.</a:t>
            </a:r>
          </a:p>
          <a:p>
            <a:r>
              <a:rPr lang="pl-PL" dirty="0"/>
              <a:t>Ani przypadku gdzie tylko się zwiększała.  </a:t>
            </a:r>
            <a:endParaRPr lang="en-GB" dirty="0"/>
          </a:p>
        </p:txBody>
      </p:sp>
      <p:pic>
        <p:nvPicPr>
          <p:cNvPr id="6" name="Obraz 5">
            <a:extLst>
              <a:ext uri="{FF2B5EF4-FFF2-40B4-BE49-F238E27FC236}">
                <a16:creationId xmlns="" xmlns:a16="http://schemas.microsoft.com/office/drawing/2014/main" id="{217E9A18-2386-1333-E446-5A6471A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00" y="2372984"/>
            <a:ext cx="2097192" cy="41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238BF41A-FA2E-4273-AAEE-BE56A929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Analiza danych dotyczących wypadków drogowych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7ADB53CB-2E97-0534-B4CE-D029EC901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Wczytane dane: (907 414 wierszy)</a:t>
            </a:r>
          </a:p>
          <a:p>
            <a:pPr marL="0" indent="0">
              <a:buNone/>
            </a:pPr>
            <a:r>
              <a:rPr lang="pl-PL" dirty="0"/>
              <a:t> </a:t>
            </a:r>
            <a:endParaRPr lang="en-GB" dirty="0"/>
          </a:p>
        </p:txBody>
      </p:sp>
      <p:pic>
        <p:nvPicPr>
          <p:cNvPr id="6" name="Obraz 5">
            <a:extLst>
              <a:ext uri="{FF2B5EF4-FFF2-40B4-BE49-F238E27FC236}">
                <a16:creationId xmlns="" xmlns:a16="http://schemas.microsoft.com/office/drawing/2014/main" id="{B7ED97EB-37BD-077B-DE4B-5285CF34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7" y="2501221"/>
            <a:ext cx="6953599" cy="316605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="" xmlns:a16="http://schemas.microsoft.com/office/drawing/2014/main" id="{3344EA19-0BC3-10D5-63C3-FA27A85D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46" y="2501221"/>
            <a:ext cx="4794123" cy="31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3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508A2942-680D-03E2-7844-BB6A00DF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Zliczenie wypadków drogowych względem roku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8B81422F-CAB9-C666-35C1-FEA47E360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702" y="1690688"/>
            <a:ext cx="4493343" cy="4351338"/>
          </a:xfrm>
        </p:spPr>
        <p:txBody>
          <a:bodyPr>
            <a:normAutofit fontScale="77500" lnSpcReduction="20000"/>
          </a:bodyPr>
          <a:lstStyle/>
          <a:p>
            <a:r>
              <a:rPr lang="pl-PL" dirty="0"/>
              <a:t>Mamy podejrzenia, że między 2015 a 2017 nie wszystkie dane dotyczące wypadków zostały wprowadzone, będziemy analizować bez nich</a:t>
            </a:r>
          </a:p>
          <a:p>
            <a:r>
              <a:rPr lang="pl-PL" dirty="0"/>
              <a:t>Dane z 2025 są z pierwszych dni, jeszcze nie wszystkie wpisane, dlatego ich też nie będziemy analizować, aby nie zakłócić wyników</a:t>
            </a:r>
          </a:p>
          <a:p>
            <a:r>
              <a:rPr lang="pl-PL" dirty="0"/>
              <a:t>Zostaje 768 663 wierszy</a:t>
            </a:r>
            <a:endParaRPr lang="en-GB" dirty="0"/>
          </a:p>
        </p:txBody>
      </p:sp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FE7E9B02-736D-4A73-2277-D9E5049C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25" y="1690688"/>
            <a:ext cx="659222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46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351D7230-BE4A-F97A-083D-749C195E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dirty="0"/>
              <a:t>Ograniczenie prędkości a liczba wypadków</a:t>
            </a:r>
            <a:br>
              <a:rPr lang="pl-PL" dirty="0"/>
            </a:br>
            <a:r>
              <a:rPr lang="pl-PL" dirty="0"/>
              <a:t>(jednostka mile na godzinę)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341069F9-6991-8D10-010E-AF770C754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F3DC75A4-246F-3BEF-E84C-C8DA8DC7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00" y="1934528"/>
            <a:ext cx="6439799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7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30BA422-A6FF-3EB4-4890-66440CD06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83B55F24-2541-BFF2-21AE-23FE049F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Liczba wypadków od miesiąca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2A3AEB45-A6E3-12FB-AD0D-CACF3B9C7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621" y="2477256"/>
            <a:ext cx="3784042" cy="291082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Niezgodnie z podejrzeniami więcej wypadków w miesiącach letnich (maj – październik) niż miesiącach zimowych (listopad – marzec)</a:t>
            </a:r>
            <a:endParaRPr lang="en-GB" dirty="0"/>
          </a:p>
        </p:txBody>
      </p:sp>
      <p:pic>
        <p:nvPicPr>
          <p:cNvPr id="8" name="Obraz 7">
            <a:extLst>
              <a:ext uri="{FF2B5EF4-FFF2-40B4-BE49-F238E27FC236}">
                <a16:creationId xmlns="" xmlns:a16="http://schemas.microsoft.com/office/drawing/2014/main" id="{FE51EB60-BCB8-4FB5-6A0F-D85136CD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03"/>
          <a:stretch/>
        </p:blipFill>
        <p:spPr>
          <a:xfrm>
            <a:off x="4761580" y="1446963"/>
            <a:ext cx="6592220" cy="47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59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E955E447-DAB9-689E-C6CC-636FD5F7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Najwięcej wypadków w przy jakich warunkach?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DDDE1F28-B28C-A29D-0097-31726858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Najwięcej przypadków gdy niebo jest czyste, przy świetle dziennym, suchej nawierzchni i limicie prędkości około 30 mil na godzinę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0BEE7716-C039-F233-4020-E1F3CEE4E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36" y="3429000"/>
            <a:ext cx="10588821" cy="21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88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8874657E-05DC-49E0-167F-375B938E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Miejsce z największą ilością wypadków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D4754710-B7D5-99A0-891B-64E79F1E4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2" y="3429000"/>
            <a:ext cx="4216121" cy="246938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l-PL" dirty="0"/>
              <a:t>Z podanych szerokości u długości geograficznych możemy wywnioskować, że miejscem z największą ilością wypadków jest okolica lotniska.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F5CBA4C0-8CDA-9A59-BF96-4A4BC088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62" y="1475975"/>
            <a:ext cx="2391109" cy="143847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08AE3C44-8D90-A183-593D-D07C2352D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16" y="1568794"/>
            <a:ext cx="6777474" cy="460816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="" xmlns:a16="http://schemas.microsoft.com/office/drawing/2014/main" id="{CA73A5B4-A286-1A6F-3E21-28B60CCB6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945" y="5167172"/>
            <a:ext cx="2572109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60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927872E-42BF-7AB9-34D7-6B811B772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E57485C5-59AC-A355-5E0B-24860589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Liczba wypadków drogowych względem dzielnicy (dzielnica względem kodu pocztowego)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5E6B2927-F54B-E73B-D58D-81F2E015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844" y="1825625"/>
            <a:ext cx="4493343" cy="4351338"/>
          </a:xfrm>
        </p:spPr>
        <p:txBody>
          <a:bodyPr>
            <a:normAutofit fontScale="77500" lnSpcReduction="20000"/>
          </a:bodyPr>
          <a:lstStyle/>
          <a:p>
            <a:r>
              <a:rPr lang="pl-PL" dirty="0"/>
              <a:t>61 dystryktów</a:t>
            </a:r>
          </a:p>
          <a:p>
            <a:r>
              <a:rPr lang="pl-PL" dirty="0"/>
              <a:t>Najmniej wypadków: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</a:t>
            </a:r>
            <a:r>
              <a:rPr lang="en-US" dirty="0"/>
              <a:t>51</a:t>
            </a:r>
            <a:r>
              <a:rPr lang="pl-PL" dirty="0"/>
              <a:t> z liczbą 363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27 z liczbą 521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47 z liczbą 1423</a:t>
            </a:r>
          </a:p>
          <a:p>
            <a:r>
              <a:rPr lang="pl-PL" dirty="0"/>
              <a:t>Najwięcej wypadków: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</a:t>
            </a:r>
            <a:r>
              <a:rPr lang="en-US" dirty="0"/>
              <a:t>5</a:t>
            </a:r>
            <a:r>
              <a:rPr lang="pl-PL" dirty="0"/>
              <a:t>8 z liczbą 28649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59 z liczbą 27865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56 z liczbą 26399</a:t>
            </a:r>
          </a:p>
          <a:p>
            <a:r>
              <a:rPr lang="pl-PL" dirty="0"/>
              <a:t>6380 rekordów nie ma przypisanego dystryktu</a:t>
            </a:r>
          </a:p>
          <a:p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="" xmlns:a16="http://schemas.microsoft.com/office/drawing/2014/main" id="{AACEA8AD-9859-9AEC-92C5-69941CED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2049741"/>
            <a:ext cx="5745480" cy="429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8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53536BA7-1FE8-D9C1-4C89-ADC86330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Złączone dane</a:t>
            </a:r>
            <a:endParaRPr lang="en-GB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29B7FAC4-D101-9F97-31AA-C1C684B37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3668" y="2944522"/>
            <a:ext cx="3219899" cy="2019582"/>
          </a:xfr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AC4521AC-468B-89D5-EA4E-19B3F9FC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49" y="1618959"/>
            <a:ext cx="8279411" cy="48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7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AFD5D360-970A-9045-3994-FA1BD72F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danych: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76B55E19-F43D-E150-14DC-96C7FEF3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Dane dotyczące przestępczości w Chicago</a:t>
            </a:r>
          </a:p>
          <a:p>
            <a:r>
              <a:rPr lang="pl-PL" sz="2000" dirty="0" smtClean="0"/>
              <a:t>Rodzaj </a:t>
            </a:r>
            <a:r>
              <a:rPr lang="pl-PL" sz="2000" dirty="0"/>
              <a:t>danych: zestaw danych przedstawia zgłoszone przestępstwa w Chicago od 2001 roku do chwili obecnej (z wyłączeniem ostatnich siedmiu dni). Dane pochodzą z systemu CLEAR Departamentu Policji w Chicago. </a:t>
            </a:r>
          </a:p>
          <a:p>
            <a:r>
              <a:rPr lang="pl-PL" sz="2000" dirty="0"/>
              <a:t>Liczba rekordów: 6.99 milionów wierszy</a:t>
            </a:r>
          </a:p>
          <a:p>
            <a:r>
              <a:rPr lang="pl-PL" sz="2000" dirty="0"/>
              <a:t>Częstotliwość napływu: </a:t>
            </a:r>
            <a:r>
              <a:rPr lang="pl-PL" sz="2000" dirty="0" smtClean="0"/>
              <a:t>dane </a:t>
            </a:r>
            <a:r>
              <a:rPr lang="pl-PL" sz="2000" dirty="0"/>
              <a:t>są aktualizowane regularnie, z wyłączeniem ostatnich siedmiu </a:t>
            </a:r>
            <a:r>
              <a:rPr lang="pl-PL" sz="2000" dirty="0" smtClean="0"/>
              <a:t>dni. </a:t>
            </a:r>
          </a:p>
          <a:p>
            <a:r>
              <a:rPr lang="pl-PL" sz="2000" dirty="0"/>
              <a:t>Atrybuty: </a:t>
            </a:r>
            <a:r>
              <a:rPr lang="pl-PL" sz="2000" dirty="0" smtClean="0"/>
              <a:t>zestaw </a:t>
            </a:r>
            <a:r>
              <a:rPr lang="pl-PL" sz="2000" dirty="0"/>
              <a:t>danych składa się z </a:t>
            </a:r>
            <a:r>
              <a:rPr lang="pl-PL" sz="2000" dirty="0" smtClean="0"/>
              <a:t>22 kolumn obejmujących następujące kategorie:</a:t>
            </a:r>
            <a:r>
              <a:rPr lang="en-US" sz="2000" dirty="0" err="1" smtClean="0"/>
              <a:t>Miejsce</a:t>
            </a:r>
            <a:r>
              <a:rPr lang="en-US" sz="2000" dirty="0" smtClean="0"/>
              <a:t> </a:t>
            </a:r>
            <a:r>
              <a:rPr lang="en-US" sz="2000" dirty="0" err="1" smtClean="0"/>
              <a:t>zajścia</a:t>
            </a:r>
            <a:r>
              <a:rPr lang="en-US" sz="2000" dirty="0" smtClean="0"/>
              <a:t> </a:t>
            </a:r>
            <a:r>
              <a:rPr lang="en-US" sz="2000" dirty="0" err="1" smtClean="0"/>
              <a:t>przestępstwa</a:t>
            </a:r>
            <a:r>
              <a:rPr lang="pl-PL" sz="2000" dirty="0" smtClean="0"/>
              <a:t>, </a:t>
            </a:r>
            <a:r>
              <a:rPr lang="en-US" sz="2000" dirty="0" smtClean="0"/>
              <a:t>Data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 smtClean="0"/>
              <a:t>czas</a:t>
            </a:r>
            <a:r>
              <a:rPr lang="pl-PL" sz="2000" dirty="0" smtClean="0"/>
              <a:t>, </a:t>
            </a:r>
            <a:r>
              <a:rPr lang="en-US" sz="2000" dirty="0" err="1"/>
              <a:t>Klasyfikacja</a:t>
            </a:r>
            <a:r>
              <a:rPr lang="en-US" sz="2000" dirty="0"/>
              <a:t> </a:t>
            </a:r>
            <a:r>
              <a:rPr lang="en-US" sz="2000" dirty="0" err="1" smtClean="0"/>
              <a:t>przestępstw</a:t>
            </a:r>
            <a:r>
              <a:rPr lang="pl-PL" sz="2000" dirty="0" smtClean="0"/>
              <a:t>, </a:t>
            </a:r>
            <a:r>
              <a:rPr lang="en-US" sz="2000" dirty="0" err="1"/>
              <a:t>Szczegóły</a:t>
            </a:r>
            <a:r>
              <a:rPr lang="en-US" sz="2000" dirty="0"/>
              <a:t> </a:t>
            </a:r>
            <a:r>
              <a:rPr lang="en-US" sz="2000" dirty="0" err="1" smtClean="0"/>
              <a:t>zdarzenia</a:t>
            </a:r>
            <a:r>
              <a:rPr lang="pl-PL" sz="2000" dirty="0" smtClean="0"/>
              <a:t>, </a:t>
            </a:r>
            <a:r>
              <a:rPr lang="en-US" sz="2000" dirty="0" err="1" smtClean="0"/>
              <a:t>Identyfikatory</a:t>
            </a:r>
            <a:r>
              <a:rPr lang="pl-PL" sz="2000" dirty="0" smtClean="0"/>
              <a:t>, </a:t>
            </a:r>
            <a:r>
              <a:rPr lang="en-US" sz="2000" dirty="0" err="1"/>
              <a:t>Opis</a:t>
            </a:r>
            <a:r>
              <a:rPr lang="en-US" sz="2000" dirty="0"/>
              <a:t> </a:t>
            </a:r>
            <a:r>
              <a:rPr lang="en-US" sz="2000" dirty="0" err="1" smtClean="0"/>
              <a:t>przestępstwa</a:t>
            </a:r>
            <a:endParaRPr lang="pl-PL" sz="2000" dirty="0" smtClean="0"/>
          </a:p>
          <a:p>
            <a:pPr>
              <a:lnSpc>
                <a:spcPct val="100000"/>
              </a:lnSpc>
            </a:pPr>
            <a:r>
              <a:rPr lang="pl-PL" sz="2000" dirty="0"/>
              <a:t>Format: tabelaryczny (CSV) </a:t>
            </a:r>
          </a:p>
          <a:p>
            <a:endParaRPr lang="pl-PL" sz="18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2100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F9D7FDAB-BF9C-1946-1B89-49D22964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 przestępstw i wypadków w dystryktach</a:t>
            </a:r>
            <a:endParaRPr lang="en-GB" dirty="0"/>
          </a:p>
        </p:txBody>
      </p:sp>
      <p:sp>
        <p:nvSpPr>
          <p:cNvPr id="4" name="Symbol zastępczy zawartości 2">
            <a:extLst>
              <a:ext uri="{FF2B5EF4-FFF2-40B4-BE49-F238E27FC236}">
                <a16:creationId xmlns="" xmlns:a16="http://schemas.microsoft.com/office/drawing/2014/main" id="{B073AB43-A3D9-CE2F-6EC8-D8D27936C959}"/>
              </a:ext>
            </a:extLst>
          </p:cNvPr>
          <p:cNvSpPr txBox="1">
            <a:spLocks/>
          </p:cNvSpPr>
          <p:nvPr/>
        </p:nvSpPr>
        <p:spPr>
          <a:xfrm>
            <a:off x="6513871" y="1906998"/>
            <a:ext cx="44933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Najmniej wypadków: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</a:t>
            </a:r>
            <a:r>
              <a:rPr lang="en-US" dirty="0"/>
              <a:t>51</a:t>
            </a:r>
            <a:r>
              <a:rPr lang="pl-PL" dirty="0"/>
              <a:t> z liczbą 363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27 z liczbą 521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47 z liczbą 1423</a:t>
            </a:r>
          </a:p>
          <a:p>
            <a:r>
              <a:rPr lang="pl-PL" dirty="0"/>
              <a:t>Najwięcej wypadków: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</a:t>
            </a:r>
            <a:r>
              <a:rPr lang="en-US" dirty="0"/>
              <a:t>5</a:t>
            </a:r>
            <a:r>
              <a:rPr lang="pl-PL" dirty="0"/>
              <a:t>8 z liczbą 28649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59 z liczbą 27865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56 z liczbą 26399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="" xmlns:a16="http://schemas.microsoft.com/office/drawing/2014/main" id="{2A8BC745-1232-6532-BBB5-94D3372C1550}"/>
              </a:ext>
            </a:extLst>
          </p:cNvPr>
          <p:cNvSpPr txBox="1">
            <a:spLocks/>
          </p:cNvSpPr>
          <p:nvPr/>
        </p:nvSpPr>
        <p:spPr>
          <a:xfrm>
            <a:off x="1184786" y="1906998"/>
            <a:ext cx="44933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Najmniej przestępstw: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</a:t>
            </a:r>
            <a:r>
              <a:rPr lang="en-US" dirty="0"/>
              <a:t>51</a:t>
            </a:r>
            <a:r>
              <a:rPr lang="pl-PL" dirty="0"/>
              <a:t> z liczbą </a:t>
            </a:r>
            <a:r>
              <a:rPr lang="en-US" dirty="0"/>
              <a:t>542</a:t>
            </a:r>
            <a:endParaRPr lang="pl-PL" dirty="0"/>
          </a:p>
          <a:p>
            <a:pPr lvl="1"/>
            <a:r>
              <a:rPr lang="en-US" dirty="0"/>
              <a:t>District</a:t>
            </a:r>
            <a:r>
              <a:rPr lang="pl-PL" dirty="0"/>
              <a:t> 27 z liczbą 966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26 z liczbą 5787</a:t>
            </a:r>
          </a:p>
          <a:p>
            <a:r>
              <a:rPr lang="pl-PL" dirty="0"/>
              <a:t>Najwięcej przestępstw: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</a:t>
            </a:r>
            <a:r>
              <a:rPr lang="en-US" dirty="0"/>
              <a:t>5</a:t>
            </a:r>
            <a:r>
              <a:rPr lang="pl-PL" dirty="0"/>
              <a:t>9 z liczbą 113598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61 z liczbą 99663</a:t>
            </a:r>
          </a:p>
          <a:p>
            <a:pPr lvl="1"/>
            <a:r>
              <a:rPr lang="en-US" dirty="0"/>
              <a:t>District</a:t>
            </a:r>
            <a:r>
              <a:rPr lang="pl-PL" dirty="0"/>
              <a:t> 30 z liczbą 99627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="" xmlns:a16="http://schemas.microsoft.com/office/drawing/2014/main" id="{9F98421B-0F6C-2CB6-CB24-E5EA6D42C128}"/>
              </a:ext>
            </a:extLst>
          </p:cNvPr>
          <p:cNvSpPr txBox="1"/>
          <p:nvPr/>
        </p:nvSpPr>
        <p:spPr>
          <a:xfrm>
            <a:off x="1288026" y="5417574"/>
            <a:ext cx="1006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Liczba w dużej mierze zależy od wielkości </a:t>
            </a:r>
            <a:r>
              <a:rPr lang="pl-PL" dirty="0" err="1"/>
              <a:t>dystryku</a:t>
            </a:r>
            <a:r>
              <a:rPr lang="pl-PL" dirty="0"/>
              <a:t>, które różnią się bardzo wielkością.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24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273ECF9E-BC5E-83AF-DA04-6E1A0F98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Sprawdzanie korelacji między typem wypadku a dystryktem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B6A999CC-74D6-A715-7ADD-959B9D22B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ECFA41E4-C1C3-4C2B-3EFC-E4CCB1F9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05" y="1690688"/>
            <a:ext cx="8133825" cy="47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4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1ED56672-E410-42F7-C618-D27267E0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Sprawdzanie korelacji między typem przestępstw a dystryktem</a:t>
            </a:r>
            <a:endParaRPr lang="en-GB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="" xmlns:a16="http://schemas.microsoft.com/office/drawing/2014/main" id="{7E3BB553-7B69-58E4-86B6-A6503750A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949" y="1690688"/>
            <a:ext cx="5934241" cy="4781232"/>
          </a:xfrm>
        </p:spPr>
      </p:pic>
    </p:spTree>
    <p:extLst>
      <p:ext uri="{BB962C8B-B14F-4D97-AF65-F5344CB8AC3E}">
        <p14:creationId xmlns:p14="http://schemas.microsoft.com/office/powerpoint/2010/main" val="2320901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8A3A8AE6-4754-8D49-469D-A04E5C5F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MongoDB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8282D578-E542-64FD-A85B-463DFE58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/>
              <a:t>Został uruchomiony na komputerze lokalnie i wgrane zostały do niego pliki </a:t>
            </a:r>
            <a:r>
              <a:rPr lang="pl-PL" dirty="0" err="1"/>
              <a:t>csv</a:t>
            </a:r>
            <a:r>
              <a:rPr lang="pl-PL" dirty="0"/>
              <a:t> wygenerowane przez </a:t>
            </a:r>
            <a:r>
              <a:rPr lang="pl-PL" dirty="0" err="1"/>
              <a:t>nifi</a:t>
            </a:r>
            <a:r>
              <a:rPr lang="pl-PL" dirty="0"/>
              <a:t> (skopiowane z </a:t>
            </a:r>
            <a:r>
              <a:rPr lang="pl-PL" dirty="0" err="1"/>
              <a:t>hdfs</a:t>
            </a:r>
            <a:r>
              <a:rPr lang="pl-PL" dirty="0"/>
              <a:t> do lokalnego folderu).</a:t>
            </a:r>
          </a:p>
          <a:p>
            <a:pPr marL="0" indent="0">
              <a:buNone/>
            </a:pPr>
            <a:r>
              <a:rPr lang="pl-PL" dirty="0"/>
              <a:t>Po </a:t>
            </a:r>
            <a:r>
              <a:rPr lang="pl-PL" dirty="0" err="1"/>
              <a:t>przestestowaniu</a:t>
            </a:r>
            <a:r>
              <a:rPr lang="pl-PL" dirty="0"/>
              <a:t>, czy wszystko się dobrze wczytało wygenerowałyśmy z danych tabelki:</a:t>
            </a:r>
          </a:p>
          <a:p>
            <a:pPr marL="0" indent="0">
              <a:buNone/>
            </a:pPr>
            <a:r>
              <a:rPr lang="pl-PL" dirty="0" err="1"/>
              <a:t>traffic_crash_grouped</a:t>
            </a:r>
            <a:r>
              <a:rPr lang="pl-PL" dirty="0"/>
              <a:t> – zawierającą zliczenie wypadków przy zgrupowaniu dystryktu, miesiąca i roku</a:t>
            </a:r>
          </a:p>
          <a:p>
            <a:pPr marL="0" indent="0">
              <a:buNone/>
            </a:pPr>
            <a:r>
              <a:rPr lang="pl-PL" dirty="0" err="1"/>
              <a:t>crime_crash_grouped</a:t>
            </a:r>
            <a:r>
              <a:rPr lang="pl-PL" dirty="0"/>
              <a:t> – zawierającą zliczenie przestępstw z aresztowaniem, przy zgrupowaniu po dystryktach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02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AE9D5CF-52FC-2458-FA58-F78836A4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ABAB6A3F-3AAB-DE07-A92C-603F8F3A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MongoDB</a:t>
            </a:r>
            <a:endParaRPr lang="en-GB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="" xmlns:a16="http://schemas.microsoft.com/office/drawing/2014/main" id="{6796EA73-493F-C534-4F19-7C6C5305E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AEF2210A-62A7-2EA5-4071-5FDB56ED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33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08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4B28023-3504-6138-D12B-795FD8B0D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054CCCD6-4A15-A260-C93F-228F5FD1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MongoDB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F8808755-1142-9209-B56E-827D344C1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51" y="1690687"/>
            <a:ext cx="4058216" cy="429637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59D4C3BE-EB02-16EE-9496-123BC034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687" y="1576372"/>
            <a:ext cx="375337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87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81838A97-9600-CFEC-5FD2-C3E9900D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 pracy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B0966925-5C6D-F364-DA60-4BD5C66D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 smtClean="0"/>
              <a:t>Część pomysłów co do analizy nie udało się wykorzystać prez to, że na przykład: w danych z 2020 roku jest mniej danych o przestępstwach przez pandemię; z trzech dni z 2024 roku nie ma danych oraz ilość przestępstw bardzo zależy od wielkości dzielnicy</a:t>
            </a:r>
          </a:p>
          <a:p>
            <a:r>
              <a:rPr lang="en-US" sz="1800" dirty="0" smtClean="0"/>
              <a:t>P</a:t>
            </a:r>
            <a:r>
              <a:rPr lang="pl-PL" sz="1800" dirty="0" smtClean="0"/>
              <a:t>odział </a:t>
            </a:r>
            <a:r>
              <a:rPr lang="pl-PL" sz="1800" dirty="0"/>
              <a:t>pracy:</a:t>
            </a:r>
          </a:p>
          <a:p>
            <a:endParaRPr lang="pl-PL" dirty="0"/>
          </a:p>
          <a:p>
            <a:endParaRPr lang="en-GB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477" y="3754347"/>
            <a:ext cx="4697331" cy="22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1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F2591B11-D5B9-F91C-9FB8-41A2EE18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1912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Dziękujemy za uwagę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47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6A7DD59-F6A6-5209-1493-7CABA5E6E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BE48811-EF95-6453-505A-7AA5F82AF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danych: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89C2C5DB-A734-AB36-8F89-B8DCFC399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3053"/>
          </a:xfrm>
        </p:spPr>
        <p:txBody>
          <a:bodyPr>
            <a:normAutofit fontScale="62500" lnSpcReduction="20000"/>
          </a:bodyPr>
          <a:lstStyle/>
          <a:p>
            <a:r>
              <a:rPr lang="pl-PL" sz="3200" dirty="0"/>
              <a:t>Dane dotyczące wypadków drogowych Chicago</a:t>
            </a:r>
          </a:p>
          <a:p>
            <a:r>
              <a:rPr lang="en-US" sz="3200" dirty="0" err="1"/>
              <a:t>Rodzaj</a:t>
            </a:r>
            <a:r>
              <a:rPr lang="en-US" sz="3200" dirty="0"/>
              <a:t> </a:t>
            </a:r>
            <a:r>
              <a:rPr lang="en-US" sz="3200" dirty="0" err="1"/>
              <a:t>danych</a:t>
            </a:r>
            <a:r>
              <a:rPr lang="en-US" sz="3200" dirty="0"/>
              <a:t>:</a:t>
            </a:r>
            <a:r>
              <a:rPr lang="pl-PL" sz="3200" dirty="0"/>
              <a:t> dane zawierają szczegółowe informacje na temat wypadków drogowych w Chicago</a:t>
            </a:r>
          </a:p>
          <a:p>
            <a:r>
              <a:rPr lang="en-US" sz="3200" dirty="0" err="1"/>
              <a:t>Liczba</a:t>
            </a:r>
            <a:r>
              <a:rPr lang="en-US" sz="3200" dirty="0"/>
              <a:t> </a:t>
            </a:r>
            <a:r>
              <a:rPr lang="en-US" sz="3200" dirty="0" err="1"/>
              <a:t>rekordów</a:t>
            </a:r>
            <a:r>
              <a:rPr lang="en-US" sz="3200" dirty="0"/>
              <a:t>:</a:t>
            </a:r>
            <a:r>
              <a:rPr lang="pl-PL" sz="3200" dirty="0"/>
              <a:t> </a:t>
            </a:r>
            <a:r>
              <a:rPr lang="en-US" sz="3200" dirty="0"/>
              <a:t>895</a:t>
            </a:r>
            <a:r>
              <a:rPr lang="pl-PL" sz="3200" dirty="0"/>
              <a:t> 000</a:t>
            </a:r>
          </a:p>
          <a:p>
            <a:r>
              <a:rPr lang="en-US" sz="3200" dirty="0" err="1"/>
              <a:t>Częstotliwość</a:t>
            </a:r>
            <a:r>
              <a:rPr lang="en-US" sz="3200" dirty="0"/>
              <a:t> </a:t>
            </a:r>
            <a:r>
              <a:rPr lang="en-US" sz="3200" dirty="0" err="1"/>
              <a:t>napływu</a:t>
            </a:r>
            <a:r>
              <a:rPr lang="en-US" sz="3200" dirty="0"/>
              <a:t> </a:t>
            </a:r>
            <a:r>
              <a:rPr lang="en-US" sz="3200" dirty="0" err="1"/>
              <a:t>danych</a:t>
            </a:r>
            <a:r>
              <a:rPr lang="pl-PL" sz="3200" dirty="0"/>
              <a:t>:dane są aktualizowane po zakończeniu raportu o wypadku lub po jego zmianach.</a:t>
            </a:r>
          </a:p>
          <a:p>
            <a:r>
              <a:rPr lang="pl-PL" sz="3200" dirty="0"/>
              <a:t>Atrybuty: Identyfikator zdarzenia, Data i godzina wypadku, Prędkość dopuszczalna, Informacje o urządzeniu sterującym ruchem, Warunki atmosferyczne oraz oświetleniowe, Typ kolizji, typ drogi, liczba pasów ruchu, stan nawierzchni, wady drogi, Typ raportu (np. na miejscu, w biurze), Typ wypadku, Związek z skrzyżowaniem, Określenie, czy wypadek wydarzył się poza publiczną drogą, Ucieczka z miejsca wypadku, Uszkodzenia w wyniku wypadku, Przyczyny wypadku, Adres miejsca wypadku, rejon policyjny, współrzędne geograficzne, Dodatkowe informacje o zdjęciach, zeznaniach, strefach robót drogowych, Liczba jednostek uczestniczących w wypadku, Rodzaj obrażeń, liczba ofiar, liczba ofiar śmiertelnych i innych</a:t>
            </a:r>
            <a:r>
              <a:rPr lang="pl-PL" sz="3200" dirty="0" smtClean="0"/>
              <a:t>.</a:t>
            </a:r>
          </a:p>
          <a:p>
            <a:r>
              <a:rPr lang="pl-PL" sz="3200" dirty="0" smtClean="0"/>
              <a:t>Format tabelaryczny (CSV)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9262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E9C0355F-BFE6-6C3D-01B1-4E1F1F47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Architektura, sposób składowania</a:t>
            </a:r>
            <a:endParaRPr lang="en-GB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5663" y="1559406"/>
            <a:ext cx="7100935" cy="507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67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BAAFB924-E9D9-B579-D373-09693C2A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256"/>
          </a:xfrm>
        </p:spPr>
        <p:txBody>
          <a:bodyPr/>
          <a:lstStyle/>
          <a:p>
            <a:pPr algn="ctr"/>
            <a:r>
              <a:rPr lang="pl-PL" dirty="0"/>
              <a:t>Przepływ danych w Apache </a:t>
            </a:r>
            <a:r>
              <a:rPr lang="pl-PL" dirty="0" err="1"/>
              <a:t>Nifi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4220A340-9D96-77B5-A3D2-82A91A2E8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52" y="1348533"/>
            <a:ext cx="4838794" cy="53678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sz="2400" dirty="0" smtClean="0"/>
              <a:t>Używamy </a:t>
            </a:r>
            <a:r>
              <a:rPr lang="pl-PL" sz="2400" dirty="0"/>
              <a:t>Nifi do transformacji plików: wybieramy kolumny, które następnie chcemy przeanlizować, rozdzielamy kolumnę z datą na kolumny: dzień, miesiąc, rok. </a:t>
            </a:r>
          </a:p>
          <a:p>
            <a:pPr marL="0" indent="0">
              <a:buNone/>
            </a:pPr>
            <a:r>
              <a:rPr lang="pl-PL" sz="2400" dirty="0"/>
              <a:t>I wybieramy dane od 2015 roku, ze względu na małą ilość danych przed tym rokiem w danych dotyczących wypadków. Chcemy analizować związek między wypadkami i przestępstwami, dlatego te dane też </a:t>
            </a:r>
            <a:r>
              <a:rPr lang="pl-PL" sz="2400" dirty="0" smtClean="0"/>
              <a:t>ograniczamy </a:t>
            </a:r>
            <a:r>
              <a:rPr lang="pl-PL" sz="2400" dirty="0"/>
              <a:t>do od 2015 roku.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672C84ED-53C1-074A-EC77-F4E0A53AC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44" y="1348533"/>
            <a:ext cx="6627748" cy="489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97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Analiza danych przy pomocy Apache Hive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liczba </a:t>
            </a:r>
            <a:r>
              <a:rPr lang="pl-PL" dirty="0"/>
              <a:t>przestępstw w zależności od miesiąca</a:t>
            </a:r>
            <a:endParaRPr lang="pl-PL" dirty="0" smtClean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 smtClean="0"/>
          </a:p>
          <a:p>
            <a:r>
              <a:rPr lang="pl-PL" dirty="0" smtClean="0"/>
              <a:t>liczba przestępstw w zależności od miesięca</a:t>
            </a:r>
            <a:endParaRPr lang="pl-PL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77" y="2284767"/>
            <a:ext cx="1374604" cy="25178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11" y="5530378"/>
            <a:ext cx="2256424" cy="9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6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danych przy pomocy Apache Hive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469" y="5200599"/>
            <a:ext cx="3448531" cy="14670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629" y="2632396"/>
            <a:ext cx="1514686" cy="1448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360" y="1777300"/>
            <a:ext cx="891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Dla jakiego rodzaju primary_type była największa liczba przestępstw w danym roku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4277360"/>
            <a:ext cx="759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Dla jakiego rodzaju primary_type </a:t>
            </a:r>
            <a:r>
              <a:rPr lang="pl-PL" dirty="0" smtClean="0"/>
              <a:t>i description była </a:t>
            </a:r>
            <a:r>
              <a:rPr lang="pl-PL" dirty="0"/>
              <a:t>największa liczba przestępstw w danym </a:t>
            </a:r>
            <a:r>
              <a:rPr lang="pl-PL" dirty="0" smtClean="0"/>
              <a:t>roku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7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Testy dla Apache Hive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Liczba przestępstw w zależności od roku w Hive oraz HDFS:</a:t>
            </a:r>
          </a:p>
          <a:p>
            <a:endParaRPr lang="pl-PL" dirty="0" smtClean="0"/>
          </a:p>
          <a:p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268" r="15926"/>
          <a:stretch/>
        </p:blipFill>
        <p:spPr bwMode="auto">
          <a:xfrm>
            <a:off x="3609022" y="3271520"/>
            <a:ext cx="1826578" cy="27835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865" y="2686754"/>
            <a:ext cx="1558474" cy="36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7056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</TotalTime>
  <Words>1125</Words>
  <Application>Microsoft Office PowerPoint</Application>
  <PresentationFormat>Широкоэкранный</PresentationFormat>
  <Paragraphs>123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1" baseType="lpstr">
      <vt:lpstr>Aptos</vt:lpstr>
      <vt:lpstr>Aptos Display</vt:lpstr>
      <vt:lpstr>Arial</vt:lpstr>
      <vt:lpstr>Motyw pakietu Office</vt:lpstr>
      <vt:lpstr>Przestępstwa i wypadki drogowe w Chicago</vt:lpstr>
      <vt:lpstr>Cel biznesowy</vt:lpstr>
      <vt:lpstr>Źródła danych:</vt:lpstr>
      <vt:lpstr>Źródła danych:</vt:lpstr>
      <vt:lpstr>Architektura, sposób składowania</vt:lpstr>
      <vt:lpstr>Przepływ danych w Apache Nifi</vt:lpstr>
      <vt:lpstr>Analiza danych przy pomocy Apache Hive</vt:lpstr>
      <vt:lpstr>Analiza danych przy pomocy Apache Hive</vt:lpstr>
      <vt:lpstr>Testy dla Apache Hive</vt:lpstr>
      <vt:lpstr>Liczba wypadków drogowych w zależności od miesięca</vt:lpstr>
      <vt:lpstr>Opis sposobu analizy danych</vt:lpstr>
      <vt:lpstr>Analiza danych dotyczących przestępczości</vt:lpstr>
      <vt:lpstr>Analiza ilości przestępstw względem roku</vt:lpstr>
      <vt:lpstr>Презентация PowerPoint</vt:lpstr>
      <vt:lpstr>Презентация PowerPoint</vt:lpstr>
      <vt:lpstr>Podział na podstawowe typy:</vt:lpstr>
      <vt:lpstr>Wygenerowany widok wsadowy</vt:lpstr>
      <vt:lpstr>Miejsce z największą ilością przestępstw</vt:lpstr>
      <vt:lpstr>Miejsce z największą ilością przestępstw</vt:lpstr>
      <vt:lpstr>Liczba przestępstw względem dzielnicy (dzielnica względem kodu pocztowego)</vt:lpstr>
      <vt:lpstr>Wygenerowany widok wsadowy</vt:lpstr>
      <vt:lpstr>Analiza danych dotyczących wypadków drogowych</vt:lpstr>
      <vt:lpstr>Zliczenie wypadków drogowych względem roku</vt:lpstr>
      <vt:lpstr>Ograniczenie prędkości a liczba wypadków (jednostka mile na godzinę)</vt:lpstr>
      <vt:lpstr>Liczba wypadków od miesiąca</vt:lpstr>
      <vt:lpstr>Najwięcej wypadków w przy jakich warunkach?</vt:lpstr>
      <vt:lpstr>Miejsce z największą ilością wypadków</vt:lpstr>
      <vt:lpstr>Liczba wypadków drogowych względem dzielnicy (dzielnica względem kodu pocztowego)</vt:lpstr>
      <vt:lpstr>Złączone dane</vt:lpstr>
      <vt:lpstr>Porównanie przestępstw i wypadków w dystryktach</vt:lpstr>
      <vt:lpstr>Sprawdzanie korelacji między typem wypadku a dystryktem</vt:lpstr>
      <vt:lpstr>Sprawdzanie korelacji między typem przestępstw a dystryktem</vt:lpstr>
      <vt:lpstr>MongoDB</vt:lpstr>
      <vt:lpstr>MongoDB</vt:lpstr>
      <vt:lpstr>MongoDB</vt:lpstr>
      <vt:lpstr>Podsumowanie pracy</vt:lpstr>
      <vt:lpstr>Dziękujemy za uwagę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Zbrodnie i wypaki drogowe w Chicago</dc:title>
  <dc:creator>Jurzysta Barbara (STUD)</dc:creator>
  <cp:lastModifiedBy>Учетная запись Майкрософт</cp:lastModifiedBy>
  <cp:revision>17</cp:revision>
  <dcterms:created xsi:type="dcterms:W3CDTF">2025-01-09T16:14:31Z</dcterms:created>
  <dcterms:modified xsi:type="dcterms:W3CDTF">2025-01-17T20:18:55Z</dcterms:modified>
</cp:coreProperties>
</file>